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9"/>
  </p:notesMasterIdLst>
  <p:sldIdLst>
    <p:sldId id="261" r:id="rId5"/>
    <p:sldId id="264" r:id="rId6"/>
    <p:sldId id="263" r:id="rId7"/>
    <p:sldId id="262" r:id="rId8"/>
    <p:sldId id="265" r:id="rId9"/>
    <p:sldId id="266" r:id="rId10"/>
    <p:sldId id="267" r:id="rId11"/>
    <p:sldId id="268" r:id="rId12"/>
    <p:sldId id="269" r:id="rId13"/>
    <p:sldId id="270" r:id="rId14"/>
    <p:sldId id="271" r:id="rId15"/>
    <p:sldId id="273" r:id="rId16"/>
    <p:sldId id="274"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70" autoAdjust="0"/>
    <p:restoredTop sz="94655"/>
  </p:normalViewPr>
  <p:slideViewPr>
    <p:cSldViewPr snapToGrid="0">
      <p:cViewPr varScale="1">
        <p:scale>
          <a:sx n="117" d="100"/>
          <a:sy n="117" d="100"/>
        </p:scale>
        <p:origin x="5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2.png>
</file>

<file path=ppt/media/image3.jpeg>
</file>

<file path=ppt/media/image4.png>
</file>

<file path=ppt/media/image5.pn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10/15/22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Transferring</a:t>
            </a:r>
            <a:r>
              <a:rPr lang="en-US" baseline="0" dirty="0"/>
              <a:t> money to the university account.</a:t>
            </a:r>
            <a:endParaRPr lang="en-US" dirty="0"/>
          </a:p>
        </p:txBody>
      </p:sp>
      <p:sp>
        <p:nvSpPr>
          <p:cNvPr id="4" name="Slide Number Placeholder 3"/>
          <p:cNvSpPr>
            <a:spLocks noGrp="1"/>
          </p:cNvSpPr>
          <p:nvPr>
            <p:ph type="sldNum" sz="quarter" idx="10"/>
          </p:nvPr>
        </p:nvSpPr>
        <p:spPr/>
        <p:txBody>
          <a:bodyPr/>
          <a:lstStyle/>
          <a:p>
            <a:fld id="{C275CD8D-B1D9-4658-A4F0-38CA8D83ED5D}" type="slidenum">
              <a:rPr lang="en-US" smtClean="0"/>
              <a:t>6</a:t>
            </a:fld>
            <a:endParaRPr lang="en-US" dirty="0"/>
          </a:p>
        </p:txBody>
      </p:sp>
    </p:spTree>
    <p:extLst>
      <p:ext uri="{BB962C8B-B14F-4D97-AF65-F5344CB8AC3E}">
        <p14:creationId xmlns:p14="http://schemas.microsoft.com/office/powerpoint/2010/main" val="42248679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10/15/22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10/15/22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10/15/22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10/15/22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10/15/22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10/15/22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10/15/22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10/15/22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10/15/22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10/15/22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10/15/22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10/15/22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10/15/22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10/15/22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10/15/22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10/15/22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10/15/22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10/15/22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7.jpe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6.jpeg"/><Relationship Id="rId5" Type="http://schemas.openxmlformats.org/officeDocument/2006/relationships/slideLayout" Target="../slideLayouts/slideLayout2.xml"/><Relationship Id="rId4" Type="http://schemas.openxmlformats.org/officeDocument/2006/relationships/tags" Target="../tags/tag4.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t>Information Security awareness</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St. </a:t>
            </a:r>
            <a:r>
              <a:rPr lang="en-US" dirty="0" err="1"/>
              <a:t>Pölten</a:t>
            </a:r>
            <a:r>
              <a:rPr lang="en-US" dirty="0"/>
              <a:t> University of Applied Sciences</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6EB3D-1EEE-3D70-455D-24676680E4F6}"/>
              </a:ext>
            </a:extLst>
          </p:cNvPr>
          <p:cNvSpPr>
            <a:spLocks noGrp="1"/>
          </p:cNvSpPr>
          <p:nvPr>
            <p:ph type="title"/>
          </p:nvPr>
        </p:nvSpPr>
        <p:spPr>
          <a:xfrm>
            <a:off x="1141412" y="-145275"/>
            <a:ext cx="9905998" cy="1478570"/>
          </a:xfrm>
        </p:spPr>
        <p:txBody>
          <a:bodyPr/>
          <a:lstStyle/>
          <a:p>
            <a:pPr algn="ctr"/>
            <a:r>
              <a:rPr lang="en-GB" dirty="0"/>
              <a:t>Malware Attacks</a:t>
            </a:r>
            <a:endParaRPr lang="en-RO" dirty="0"/>
          </a:p>
        </p:txBody>
      </p:sp>
      <p:sp>
        <p:nvSpPr>
          <p:cNvPr id="3" name="Content Placeholder 2">
            <a:extLst>
              <a:ext uri="{FF2B5EF4-FFF2-40B4-BE49-F238E27FC236}">
                <a16:creationId xmlns:a16="http://schemas.microsoft.com/office/drawing/2014/main" id="{132F48EE-E4D3-62AB-5DA7-4BFFFBC6E6EF}"/>
              </a:ext>
            </a:extLst>
          </p:cNvPr>
          <p:cNvSpPr>
            <a:spLocks noGrp="1"/>
          </p:cNvSpPr>
          <p:nvPr>
            <p:ph idx="1"/>
          </p:nvPr>
        </p:nvSpPr>
        <p:spPr>
          <a:xfrm>
            <a:off x="956681" y="1084949"/>
            <a:ext cx="10595181" cy="4787153"/>
          </a:xfrm>
        </p:spPr>
        <p:txBody>
          <a:bodyPr>
            <a:normAutofit fontScale="85000" lnSpcReduction="20000"/>
          </a:bodyPr>
          <a:lstStyle/>
          <a:p>
            <a:pPr marL="0" indent="0">
              <a:buNone/>
            </a:pPr>
            <a:r>
              <a:rPr lang="en-GB" sz="2600" b="0" i="0" dirty="0">
                <a:solidFill>
                  <a:schemeClr val="bg1"/>
                </a:solidFill>
                <a:effectLst/>
                <a:latin typeface="Google Sans Text"/>
              </a:rPr>
              <a:t>Malware</a:t>
            </a:r>
            <a:r>
              <a:rPr lang="en-GB" sz="2600" b="0" i="0" dirty="0">
                <a:effectLst/>
                <a:latin typeface="Google Sans Text"/>
              </a:rPr>
              <a:t> is any kind of software that's designed to harm a computer. Malware can steal sensitive information from your computer, gradually slow down your computer, or even send fake emails from your email account without your knowledge. Additionally, these attacks compromise valuable data and can even shut down your systems for an extended period of time, making it very difficult to conduct normal operations.</a:t>
            </a:r>
          </a:p>
          <a:p>
            <a:pPr marL="0" indent="0">
              <a:buNone/>
            </a:pPr>
            <a:r>
              <a:rPr lang="en-GB" sz="2600" b="1" dirty="0">
                <a:solidFill>
                  <a:schemeClr val="bg1"/>
                </a:solidFill>
                <a:latin typeface="Google Sans Text"/>
              </a:rPr>
              <a:t>How to avoid malware attacks:</a:t>
            </a:r>
          </a:p>
          <a:p>
            <a:pPr marL="457200" indent="-457200" algn="l" fontAlgn="base">
              <a:buFont typeface="+mj-lt"/>
              <a:buAutoNum type="arabicPeriod"/>
            </a:pPr>
            <a:r>
              <a:rPr lang="en-GB" sz="2600" b="0" i="0" dirty="0">
                <a:effectLst/>
                <a:latin typeface="Google Sans Text"/>
              </a:rPr>
              <a:t>Downloading free software from the Internet that secretly contains malware</a:t>
            </a:r>
          </a:p>
          <a:p>
            <a:pPr marL="457200" indent="-457200" algn="l" fontAlgn="base">
              <a:buFont typeface="+mj-lt"/>
              <a:buAutoNum type="arabicPeriod"/>
            </a:pPr>
            <a:r>
              <a:rPr lang="en-GB" sz="2600" b="0" i="0" dirty="0">
                <a:effectLst/>
                <a:latin typeface="Google Sans Text"/>
              </a:rPr>
              <a:t>Downloading legitimate software that's secretly bundled with malware</a:t>
            </a:r>
          </a:p>
          <a:p>
            <a:pPr marL="457200" indent="-457200" algn="l" fontAlgn="base">
              <a:buFont typeface="+mj-lt"/>
              <a:buAutoNum type="arabicPeriod"/>
            </a:pPr>
            <a:r>
              <a:rPr lang="en-GB" sz="2600" b="0" i="0" dirty="0">
                <a:effectLst/>
                <a:latin typeface="Google Sans Text"/>
              </a:rPr>
              <a:t>Visiting a website that's infected with malware</a:t>
            </a:r>
          </a:p>
          <a:p>
            <a:pPr marL="457200" indent="-457200" algn="l" fontAlgn="base">
              <a:buFont typeface="+mj-lt"/>
              <a:buAutoNum type="arabicPeriod"/>
            </a:pPr>
            <a:r>
              <a:rPr lang="en-GB" sz="2600" b="0" i="0" dirty="0">
                <a:effectLst/>
                <a:latin typeface="Google Sans Text"/>
              </a:rPr>
              <a:t>Clicking a fake error message or pop-up window that starts a malware download</a:t>
            </a:r>
          </a:p>
          <a:p>
            <a:pPr marL="457200" indent="-457200" algn="l" fontAlgn="base">
              <a:buFont typeface="+mj-lt"/>
              <a:buAutoNum type="arabicPeriod"/>
            </a:pPr>
            <a:r>
              <a:rPr lang="en-GB" sz="2600" b="0" i="0" dirty="0">
                <a:effectLst/>
                <a:latin typeface="Google Sans Text"/>
              </a:rPr>
              <a:t>Opening an email attachment that contains malware</a:t>
            </a:r>
          </a:p>
          <a:p>
            <a:pPr marL="0" indent="0">
              <a:buNone/>
            </a:pPr>
            <a:endParaRPr lang="en-RO" dirty="0"/>
          </a:p>
        </p:txBody>
      </p:sp>
    </p:spTree>
    <p:extLst>
      <p:ext uri="{BB962C8B-B14F-4D97-AF65-F5344CB8AC3E}">
        <p14:creationId xmlns:p14="http://schemas.microsoft.com/office/powerpoint/2010/main" val="3495773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A62F7-2D59-AAB7-2AE5-434C63AE4392}"/>
              </a:ext>
            </a:extLst>
          </p:cNvPr>
          <p:cNvSpPr>
            <a:spLocks noGrp="1"/>
          </p:cNvSpPr>
          <p:nvPr>
            <p:ph type="title"/>
          </p:nvPr>
        </p:nvSpPr>
        <p:spPr/>
        <p:txBody>
          <a:bodyPr/>
          <a:lstStyle/>
          <a:p>
            <a:pPr algn="ctr"/>
            <a:r>
              <a:rPr lang="en-US" sz="3600" dirty="0"/>
              <a:t>Internal Attack</a:t>
            </a:r>
            <a:br>
              <a:rPr lang="en-US" sz="3600" dirty="0"/>
            </a:br>
            <a:endParaRPr lang="en-RO" dirty="0"/>
          </a:p>
        </p:txBody>
      </p:sp>
      <p:sp>
        <p:nvSpPr>
          <p:cNvPr id="3" name="Content Placeholder 2">
            <a:extLst>
              <a:ext uri="{FF2B5EF4-FFF2-40B4-BE49-F238E27FC236}">
                <a16:creationId xmlns:a16="http://schemas.microsoft.com/office/drawing/2014/main" id="{9BAD8EC5-2BB6-E65B-F92F-C94574F43CB5}"/>
              </a:ext>
            </a:extLst>
          </p:cNvPr>
          <p:cNvSpPr>
            <a:spLocks noGrp="1"/>
          </p:cNvSpPr>
          <p:nvPr>
            <p:ph idx="1"/>
          </p:nvPr>
        </p:nvSpPr>
        <p:spPr>
          <a:xfrm>
            <a:off x="1141413" y="1500740"/>
            <a:ext cx="9905999" cy="2660008"/>
          </a:xfrm>
        </p:spPr>
        <p:txBody>
          <a:bodyPr>
            <a:normAutofit/>
          </a:bodyPr>
          <a:lstStyle/>
          <a:p>
            <a:pPr algn="l">
              <a:buFont typeface="Arial" panose="020B0604020202020204" pitchFamily="34" charset="0"/>
              <a:buChar char="•"/>
            </a:pPr>
            <a:r>
              <a:rPr lang="en-GB" b="1" i="0" dirty="0">
                <a:solidFill>
                  <a:schemeClr val="bg1"/>
                </a:solidFill>
                <a:effectLst/>
                <a:latin typeface="Inter"/>
              </a:rPr>
              <a:t>Careless insider</a:t>
            </a:r>
            <a:r>
              <a:rPr lang="en-GB" b="0" i="0" dirty="0">
                <a:effectLst/>
                <a:latin typeface="Inter"/>
              </a:rPr>
              <a:t>—an innocent pawn who unknowingly exposes the system to outside threats. This is the most common type of insider threat, resulting from mistakes, such as leaving a device exposed or falling victim to a scam. For example, an employee who intends no harm may click on an insecure link, infecting the system with malware.</a:t>
            </a:r>
          </a:p>
          <a:p>
            <a:pPr marL="0" indent="0">
              <a:buNone/>
            </a:pPr>
            <a:endParaRPr lang="en-RO" dirty="0"/>
          </a:p>
        </p:txBody>
      </p:sp>
      <p:sp>
        <p:nvSpPr>
          <p:cNvPr id="4" name="TextBox 3">
            <a:extLst>
              <a:ext uri="{FF2B5EF4-FFF2-40B4-BE49-F238E27FC236}">
                <a16:creationId xmlns:a16="http://schemas.microsoft.com/office/drawing/2014/main" id="{B384AD34-4768-8293-D60C-B3EC02561BAA}"/>
              </a:ext>
            </a:extLst>
          </p:cNvPr>
          <p:cNvSpPr txBox="1"/>
          <p:nvPr/>
        </p:nvSpPr>
        <p:spPr>
          <a:xfrm>
            <a:off x="1297125" y="4160748"/>
            <a:ext cx="9594574" cy="1200329"/>
          </a:xfrm>
          <a:prstGeom prst="rect">
            <a:avLst/>
          </a:prstGeom>
          <a:noFill/>
        </p:spPr>
        <p:txBody>
          <a:bodyPr wrap="square" rtlCol="0">
            <a:spAutoFit/>
          </a:bodyPr>
          <a:lstStyle/>
          <a:p>
            <a:pPr algn="l">
              <a:buFont typeface="Arial" panose="020B0604020202020204" pitchFamily="34" charset="0"/>
              <a:buChar char="•"/>
            </a:pPr>
            <a:r>
              <a:rPr lang="en-GB" sz="2400" b="1" i="0" dirty="0">
                <a:solidFill>
                  <a:schemeClr val="bg1"/>
                </a:solidFill>
                <a:effectLst/>
                <a:latin typeface="Inter"/>
              </a:rPr>
              <a:t>A mole</a:t>
            </a:r>
            <a:r>
              <a:rPr lang="en-GB" sz="2400" b="0" i="0" dirty="0">
                <a:effectLst/>
                <a:latin typeface="Inter"/>
              </a:rPr>
              <a:t>—an imposter who is technically an outsider but has managed to gain insider access to a privileged network. This is someone from outside the organization who poses as an employee or partner.</a:t>
            </a:r>
          </a:p>
        </p:txBody>
      </p:sp>
    </p:spTree>
    <p:extLst>
      <p:ext uri="{BB962C8B-B14F-4D97-AF65-F5344CB8AC3E}">
        <p14:creationId xmlns:p14="http://schemas.microsoft.com/office/powerpoint/2010/main" val="2705905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900" decel="100000" fill="hold"/>
                                        <p:tgtEl>
                                          <p:spTgt spid="4"/>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5F12-0786-192E-9291-682771AC8630}"/>
              </a:ext>
            </a:extLst>
          </p:cNvPr>
          <p:cNvSpPr>
            <a:spLocks noGrp="1"/>
          </p:cNvSpPr>
          <p:nvPr>
            <p:ph type="title"/>
          </p:nvPr>
        </p:nvSpPr>
        <p:spPr>
          <a:xfrm>
            <a:off x="1141412" y="0"/>
            <a:ext cx="9905998" cy="1478570"/>
          </a:xfrm>
        </p:spPr>
        <p:txBody>
          <a:bodyPr/>
          <a:lstStyle/>
          <a:p>
            <a:pPr algn="ctr"/>
            <a:r>
              <a:rPr lang="en-GB" dirty="0"/>
              <a:t>Password security tips</a:t>
            </a:r>
            <a:endParaRPr lang="en-RO" dirty="0"/>
          </a:p>
        </p:txBody>
      </p:sp>
      <p:sp>
        <p:nvSpPr>
          <p:cNvPr id="3" name="Content Placeholder 2">
            <a:extLst>
              <a:ext uri="{FF2B5EF4-FFF2-40B4-BE49-F238E27FC236}">
                <a16:creationId xmlns:a16="http://schemas.microsoft.com/office/drawing/2014/main" id="{3AE3A86D-4F40-184B-6DB9-F67BE4F1CA67}"/>
              </a:ext>
            </a:extLst>
          </p:cNvPr>
          <p:cNvSpPr>
            <a:spLocks noGrp="1"/>
          </p:cNvSpPr>
          <p:nvPr>
            <p:ph idx="1"/>
          </p:nvPr>
        </p:nvSpPr>
        <p:spPr>
          <a:xfrm>
            <a:off x="1141411" y="1193573"/>
            <a:ext cx="9905999" cy="5120141"/>
          </a:xfrm>
        </p:spPr>
        <p:txBody>
          <a:bodyPr>
            <a:normAutofit/>
          </a:bodyPr>
          <a:lstStyle/>
          <a:p>
            <a:pPr algn="l"/>
            <a:r>
              <a:rPr lang="en-GB" sz="2000" dirty="0"/>
              <a:t>never give out your password to anyone</a:t>
            </a:r>
          </a:p>
          <a:p>
            <a:pPr algn="l"/>
            <a:r>
              <a:rPr lang="en-GB" sz="2000" dirty="0"/>
              <a:t>don’t use one password</a:t>
            </a:r>
          </a:p>
          <a:p>
            <a:pPr algn="l"/>
            <a:r>
              <a:rPr lang="en-GB" sz="2000" dirty="0"/>
              <a:t>use a passphrase</a:t>
            </a:r>
          </a:p>
          <a:p>
            <a:pPr algn="l"/>
            <a:r>
              <a:rPr lang="en-GB" sz="2000" dirty="0"/>
              <a:t>make the password at least 10 characters long</a:t>
            </a:r>
          </a:p>
          <a:p>
            <a:pPr algn="l"/>
            <a:r>
              <a:rPr lang="en-GB" sz="2000" dirty="0"/>
              <a:t>include numbers, capital letters and symbols</a:t>
            </a:r>
          </a:p>
          <a:p>
            <a:pPr algn="l"/>
            <a:r>
              <a:rPr lang="en-GB" sz="2000" dirty="0"/>
              <a:t>consider using a password manager</a:t>
            </a:r>
          </a:p>
          <a:p>
            <a:pPr algn="l"/>
            <a:r>
              <a:rPr lang="en-GB" sz="2000" dirty="0"/>
              <a:t>consider using multi-factor authentication</a:t>
            </a:r>
          </a:p>
          <a:p>
            <a:pPr algn="l"/>
            <a:r>
              <a:rPr lang="en-GB" sz="2000" dirty="0"/>
              <a:t>don’t fall for phishing attacks</a:t>
            </a:r>
          </a:p>
          <a:p>
            <a:pPr algn="l"/>
            <a:r>
              <a:rPr lang="en-GB" sz="2000" dirty="0"/>
              <a:t>make sure your devices are secure</a:t>
            </a:r>
          </a:p>
          <a:p>
            <a:pPr algn="l"/>
            <a:r>
              <a:rPr lang="en-GB" sz="2000" dirty="0"/>
              <a:t>use a password or fingerprints for your phone too.</a:t>
            </a:r>
          </a:p>
          <a:p>
            <a:pPr algn="l"/>
            <a:endParaRPr lang="en-GB" dirty="0"/>
          </a:p>
          <a:p>
            <a:pPr algn="l"/>
            <a:endParaRPr lang="en-RO" dirty="0"/>
          </a:p>
        </p:txBody>
      </p:sp>
    </p:spTree>
    <p:extLst>
      <p:ext uri="{BB962C8B-B14F-4D97-AF65-F5344CB8AC3E}">
        <p14:creationId xmlns:p14="http://schemas.microsoft.com/office/powerpoint/2010/main" val="4137791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B5F1B-28CD-865C-8416-B058D6C9EE25}"/>
              </a:ext>
            </a:extLst>
          </p:cNvPr>
          <p:cNvSpPr>
            <a:spLocks noGrp="1"/>
          </p:cNvSpPr>
          <p:nvPr>
            <p:ph type="title"/>
          </p:nvPr>
        </p:nvSpPr>
        <p:spPr>
          <a:xfrm>
            <a:off x="1143001" y="327514"/>
            <a:ext cx="9905998" cy="1478570"/>
          </a:xfrm>
        </p:spPr>
        <p:txBody>
          <a:bodyPr>
            <a:normAutofit/>
          </a:bodyPr>
          <a:lstStyle/>
          <a:p>
            <a:r>
              <a:rPr lang="en-GB" dirty="0"/>
              <a:t>Password Manager</a:t>
            </a:r>
            <a:endParaRPr lang="en-RO" dirty="0"/>
          </a:p>
        </p:txBody>
      </p:sp>
      <p:pic>
        <p:nvPicPr>
          <p:cNvPr id="5" name="Picture 4">
            <a:extLst>
              <a:ext uri="{FF2B5EF4-FFF2-40B4-BE49-F238E27FC236}">
                <a16:creationId xmlns:a16="http://schemas.microsoft.com/office/drawing/2014/main" id="{F20DAA22-562A-8A69-47B4-995DF0E516DA}"/>
              </a:ext>
            </a:extLst>
          </p:cNvPr>
          <p:cNvPicPr>
            <a:picLocks noChangeAspect="1"/>
          </p:cNvPicPr>
          <p:nvPr/>
        </p:nvPicPr>
        <p:blipFill>
          <a:blip r:embed="rId3"/>
          <a:stretch>
            <a:fillRect/>
          </a:stretch>
        </p:blipFill>
        <p:spPr>
          <a:xfrm>
            <a:off x="727754" y="2454502"/>
            <a:ext cx="4689234" cy="2274278"/>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Content Placeholder 2">
            <a:extLst>
              <a:ext uri="{FF2B5EF4-FFF2-40B4-BE49-F238E27FC236}">
                <a16:creationId xmlns:a16="http://schemas.microsoft.com/office/drawing/2014/main" id="{FE9C7B69-5A37-1749-2467-3D8B6430422C}"/>
              </a:ext>
            </a:extLst>
          </p:cNvPr>
          <p:cNvSpPr>
            <a:spLocks noGrp="1"/>
          </p:cNvSpPr>
          <p:nvPr>
            <p:ph idx="1"/>
          </p:nvPr>
        </p:nvSpPr>
        <p:spPr>
          <a:xfrm>
            <a:off x="5725887" y="1283225"/>
            <a:ext cx="6117770" cy="4616832"/>
          </a:xfrm>
        </p:spPr>
        <p:txBody>
          <a:bodyPr>
            <a:noAutofit/>
          </a:bodyPr>
          <a:lstStyle/>
          <a:p>
            <a:pPr marL="0" indent="0">
              <a:lnSpc>
                <a:spcPct val="110000"/>
              </a:lnSpc>
              <a:buNone/>
            </a:pPr>
            <a:r>
              <a:rPr lang="en-GB" sz="1600" dirty="0"/>
              <a:t>Password managers are apps that generate new, random passwords for all the sites you visit. They store these credentials for you in a secure virtual vault. Then, when you visit a site or open an app where you need to log in, the password manager automatically fills in your login name and password for you. Most password managers can also fill in your personal information, like name, address, and credit card number on web forms to save you time during account creation or checkout when making a purchase online. Some password managers can store your important documents or other credentials like safe codes and medical information in the vault, too.</a:t>
            </a:r>
          </a:p>
          <a:p>
            <a:pPr marL="0" indent="0">
              <a:lnSpc>
                <a:spcPct val="110000"/>
              </a:lnSpc>
              <a:buNone/>
            </a:pPr>
            <a:r>
              <a:rPr lang="en-GB" sz="1600" dirty="0"/>
              <a:t>The best password managers let you know if your existing passwords are weak, reused, or have shown up in a data breach. These products help you improve your password hygiene by suggesting new, strong, and unique credentials for every login. We recommend setting your password manager to generate passwords that are at least 20 characters long and include all the major character types: uppercase, lower case, numbers, and symbols.</a:t>
            </a:r>
            <a:endParaRPr lang="en-RO" sz="1600" dirty="0"/>
          </a:p>
        </p:txBody>
      </p:sp>
    </p:spTree>
    <p:extLst>
      <p:ext uri="{BB962C8B-B14F-4D97-AF65-F5344CB8AC3E}">
        <p14:creationId xmlns:p14="http://schemas.microsoft.com/office/powerpoint/2010/main" val="3986210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10468-8031-1CF7-4AF2-9B719F68C271}"/>
              </a:ext>
            </a:extLst>
          </p:cNvPr>
          <p:cNvSpPr>
            <a:spLocks noGrp="1"/>
          </p:cNvSpPr>
          <p:nvPr>
            <p:ph type="title"/>
          </p:nvPr>
        </p:nvSpPr>
        <p:spPr>
          <a:xfrm>
            <a:off x="904746" y="2834593"/>
            <a:ext cx="9905998" cy="1478570"/>
          </a:xfrm>
        </p:spPr>
        <p:txBody>
          <a:bodyPr>
            <a:normAutofit/>
          </a:bodyPr>
          <a:lstStyle/>
          <a:p>
            <a:pPr algn="ctr"/>
            <a:r>
              <a:rPr lang="en-RO" sz="6000" dirty="0"/>
              <a:t>STORY TIME !</a:t>
            </a:r>
          </a:p>
        </p:txBody>
      </p:sp>
    </p:spTree>
    <p:extLst>
      <p:ext uri="{BB962C8B-B14F-4D97-AF65-F5344CB8AC3E}">
        <p14:creationId xmlns:p14="http://schemas.microsoft.com/office/powerpoint/2010/main" val="2840199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1000"/>
            <a:duotone>
              <a:schemeClr val="bg2">
                <a:shade val="88000"/>
                <a:hueMod val="106000"/>
                <a:satMod val="140000"/>
                <a:lumMod val="54000"/>
              </a:schemeClr>
              <a:schemeClr val="bg2">
                <a:tint val="98000"/>
                <a:hueMod val="90000"/>
                <a:satMod val="150000"/>
                <a:lumMod val="160000"/>
              </a:schemeClr>
            </a:duotone>
            <a:lum/>
          </a:blip>
          <a:srcRect/>
          <a:stretch>
            <a:fillRect/>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0" y="9534"/>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957453" y="2393157"/>
            <a:ext cx="5036150" cy="1478570"/>
          </a:xfrm>
        </p:spPr>
        <p:txBody>
          <a:bodyPr>
            <a:normAutofit/>
          </a:bodyPr>
          <a:lstStyle/>
          <a:p>
            <a:r>
              <a:rPr lang="en-US" sz="4400" dirty="0"/>
              <a:t>Who we are?</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8332825" y="899868"/>
            <a:ext cx="3084892" cy="5210476"/>
          </a:xfrm>
        </p:spPr>
        <p:txBody>
          <a:bodyPr>
            <a:noAutofit/>
          </a:bodyPr>
          <a:lstStyle/>
          <a:p>
            <a:pPr>
              <a:lnSpc>
                <a:spcPct val="110000"/>
              </a:lnSpc>
            </a:pPr>
            <a:r>
              <a:rPr lang="en-US" dirty="0"/>
              <a:t>Adrian </a:t>
            </a:r>
            <a:r>
              <a:rPr lang="en-US" dirty="0" err="1"/>
              <a:t>Flita-Vasile</a:t>
            </a:r>
            <a:endParaRPr lang="en-US" dirty="0"/>
          </a:p>
          <a:p>
            <a:pPr>
              <a:lnSpc>
                <a:spcPct val="110000"/>
              </a:lnSpc>
            </a:pPr>
            <a:r>
              <a:rPr lang="en-US" dirty="0" err="1"/>
              <a:t>Adithyan</a:t>
            </a:r>
            <a:r>
              <a:rPr lang="en-US" dirty="0"/>
              <a:t> </a:t>
            </a:r>
            <a:r>
              <a:rPr lang="en-US" dirty="0" err="1"/>
              <a:t>Shyni</a:t>
            </a:r>
            <a:r>
              <a:rPr lang="en-US" dirty="0"/>
              <a:t> </a:t>
            </a:r>
            <a:r>
              <a:rPr lang="en-US" dirty="0" err="1"/>
              <a:t>Manoj</a:t>
            </a:r>
            <a:endParaRPr lang="en-US" dirty="0"/>
          </a:p>
          <a:p>
            <a:pPr>
              <a:lnSpc>
                <a:spcPct val="110000"/>
              </a:lnSpc>
            </a:pPr>
            <a:r>
              <a:rPr lang="en-US" dirty="0" err="1"/>
              <a:t>Alen</a:t>
            </a:r>
            <a:r>
              <a:rPr lang="en-US" dirty="0"/>
              <a:t> Marian V </a:t>
            </a:r>
            <a:r>
              <a:rPr lang="en-US" dirty="0" err="1"/>
              <a:t>V</a:t>
            </a:r>
            <a:endParaRPr lang="en-US" dirty="0"/>
          </a:p>
          <a:p>
            <a:pPr>
              <a:lnSpc>
                <a:spcPct val="110000"/>
              </a:lnSpc>
            </a:pPr>
            <a:r>
              <a:rPr lang="en-US" dirty="0"/>
              <a:t>Rakesh </a:t>
            </a:r>
            <a:r>
              <a:rPr lang="en-US" dirty="0" err="1"/>
              <a:t>Vijayan</a:t>
            </a:r>
            <a:endParaRPr lang="en-US" dirty="0"/>
          </a:p>
          <a:p>
            <a:pPr marL="0" indent="0">
              <a:lnSpc>
                <a:spcPct val="110000"/>
              </a:lnSpc>
              <a:buNone/>
            </a:pPr>
            <a:endParaRPr lang="en-US" dirty="0"/>
          </a:p>
          <a:p>
            <a:pPr>
              <a:lnSpc>
                <a:spcPct val="110000"/>
              </a:lnSpc>
            </a:pPr>
            <a:r>
              <a:rPr lang="en-US" dirty="0"/>
              <a:t>We are from IT Security department of St. </a:t>
            </a:r>
            <a:r>
              <a:rPr lang="en-US" dirty="0" err="1"/>
              <a:t>Pölten</a:t>
            </a:r>
            <a:r>
              <a:rPr lang="en-US" dirty="0"/>
              <a:t> University of Applied Sciences.</a:t>
            </a:r>
          </a:p>
        </p:txBody>
      </p:sp>
    </p:spTree>
    <p:extLst>
      <p:ext uri="{BB962C8B-B14F-4D97-AF65-F5344CB8AC3E}">
        <p14:creationId xmlns:p14="http://schemas.microsoft.com/office/powerpoint/2010/main" val="1159536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What is Cyber Security ?</a:t>
            </a:r>
          </a:p>
        </p:txBody>
      </p:sp>
      <p:sp>
        <p:nvSpPr>
          <p:cNvPr id="3" name="Content Placeholder 2"/>
          <p:cNvSpPr>
            <a:spLocks noGrp="1"/>
          </p:cNvSpPr>
          <p:nvPr>
            <p:ph idx="1"/>
          </p:nvPr>
        </p:nvSpPr>
        <p:spPr>
          <a:xfrm>
            <a:off x="1507173" y="2301565"/>
            <a:ext cx="9905999" cy="3541714"/>
          </a:xfrm>
        </p:spPr>
        <p:txBody>
          <a:bodyPr>
            <a:normAutofit/>
          </a:bodyPr>
          <a:lstStyle/>
          <a:p>
            <a:pPr marL="0" indent="0" algn="just">
              <a:buNone/>
            </a:pPr>
            <a:r>
              <a:rPr lang="en-US" sz="3600" dirty="0"/>
              <a:t>The practice of defending internet-connected devices from cyber attacks.</a:t>
            </a:r>
          </a:p>
        </p:txBody>
      </p:sp>
    </p:spTree>
    <p:extLst>
      <p:ext uri="{BB962C8B-B14F-4D97-AF65-F5344CB8AC3E}">
        <p14:creationId xmlns:p14="http://schemas.microsoft.com/office/powerpoint/2010/main" val="2738164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2388" y="16678"/>
            <a:ext cx="5724143"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6321046" y="360933"/>
            <a:ext cx="4918454" cy="1478570"/>
          </a:xfrm>
        </p:spPr>
        <p:txBody>
          <a:bodyPr>
            <a:normAutofit/>
          </a:bodyPr>
          <a:lstStyle/>
          <a:p>
            <a:pPr algn="ctr"/>
            <a:r>
              <a:rPr lang="en-US" sz="3200" dirty="0"/>
              <a:t>Importance of Cyber security</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6514718" y="2160825"/>
            <a:ext cx="4818443" cy="4409912"/>
          </a:xfrm>
        </p:spPr>
        <p:txBody>
          <a:bodyPr>
            <a:normAutofit/>
          </a:bodyPr>
          <a:lstStyle/>
          <a:p>
            <a:pPr>
              <a:lnSpc>
                <a:spcPct val="110000"/>
              </a:lnSpc>
            </a:pPr>
            <a:r>
              <a:rPr lang="en-US" dirty="0"/>
              <a:t>The internet allows an attacker to work from anywhere on the planet. </a:t>
            </a:r>
          </a:p>
          <a:p>
            <a:pPr>
              <a:lnSpc>
                <a:spcPct val="110000"/>
              </a:lnSpc>
            </a:pPr>
            <a:r>
              <a:rPr lang="en-US" dirty="0"/>
              <a:t>Cybersecurity serves as the wall keeping bad actors from accessing sensitive data and taking down networks. Even a single successful cyberattack can cause irreparable damage.</a:t>
            </a:r>
          </a:p>
          <a:p>
            <a:pPr>
              <a:lnSpc>
                <a:spcPct val="110000"/>
              </a:lnSpc>
            </a:pPr>
            <a:endParaRPr lang="en-US" sz="1700" dirty="0"/>
          </a:p>
          <a:p>
            <a:pPr>
              <a:lnSpc>
                <a:spcPct val="110000"/>
              </a:lnSpc>
            </a:pPr>
            <a:endParaRPr lang="en-US" sz="1700" dirty="0"/>
          </a:p>
        </p:txBody>
      </p:sp>
    </p:spTree>
    <p:extLst>
      <p:ext uri="{BB962C8B-B14F-4D97-AF65-F5344CB8AC3E}">
        <p14:creationId xmlns:p14="http://schemas.microsoft.com/office/powerpoint/2010/main" val="1094849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 y="9524"/>
            <a:ext cx="2579546" cy="685800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812907" y="1989849"/>
            <a:ext cx="9035019" cy="2295526"/>
          </a:xfrm>
        </p:spPr>
        <p:txBody>
          <a:bodyPr>
            <a:normAutofit/>
          </a:bodyPr>
          <a:lstStyle/>
          <a:p>
            <a:pPr algn="just"/>
            <a:r>
              <a:rPr lang="en-US" sz="3200" dirty="0"/>
              <a:t>The Target Group for this presentation is employees of St. </a:t>
            </a:r>
            <a:r>
              <a:rPr lang="en-US" sz="3200" dirty="0" err="1"/>
              <a:t>Pölten</a:t>
            </a:r>
            <a:r>
              <a:rPr lang="en-US" sz="3200" dirty="0"/>
              <a:t> University of Applied Sciences, Which INCLUDES: chairpersons of the university, academic staff members and students. </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8722174" y="998538"/>
            <a:ext cx="3084892" cy="4360863"/>
          </a:xfrm>
        </p:spPr>
        <p:txBody>
          <a:bodyPr>
            <a:normAutofit/>
          </a:bodyPr>
          <a:lstStyle/>
          <a:p>
            <a:pPr>
              <a:lnSpc>
                <a:spcPct val="110000"/>
              </a:lnSpc>
            </a:pPr>
            <a:endParaRPr lang="en-US" sz="1700" dirty="0"/>
          </a:p>
          <a:p>
            <a:pPr>
              <a:lnSpc>
                <a:spcPct val="110000"/>
              </a:lnSpc>
            </a:pPr>
            <a:endParaRPr lang="en-US" sz="1700" dirty="0"/>
          </a:p>
        </p:txBody>
      </p:sp>
    </p:spTree>
    <p:extLst>
      <p:ext uri="{BB962C8B-B14F-4D97-AF65-F5344CB8AC3E}">
        <p14:creationId xmlns:p14="http://schemas.microsoft.com/office/powerpoint/2010/main" val="4258797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1" y="9524"/>
            <a:ext cx="2579546" cy="685800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784333" y="226162"/>
            <a:ext cx="5740690" cy="867626"/>
          </a:xfrm>
        </p:spPr>
        <p:txBody>
          <a:bodyPr>
            <a:noAutofit/>
          </a:bodyPr>
          <a:lstStyle/>
          <a:p>
            <a:r>
              <a:rPr lang="en-US" dirty="0"/>
              <a:t>What are the challenges you are going to face?</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6"/>
            <a:ext cx="3084892" cy="4360863"/>
          </a:xfrm>
        </p:spPr>
        <p:txBody>
          <a:bodyPr>
            <a:normAutofit/>
          </a:bodyPr>
          <a:lstStyle/>
          <a:p>
            <a:pPr>
              <a:lnSpc>
                <a:spcPct val="110000"/>
              </a:lnSpc>
            </a:pPr>
            <a:endParaRPr lang="en-US" sz="1700" dirty="0"/>
          </a:p>
          <a:p>
            <a:pPr>
              <a:lnSpc>
                <a:spcPct val="110000"/>
              </a:lnSpc>
            </a:pPr>
            <a:endParaRPr lang="en-US" sz="1700" dirty="0"/>
          </a:p>
        </p:txBody>
      </p:sp>
      <p:sp>
        <p:nvSpPr>
          <p:cNvPr id="5" name="TextBox 4"/>
          <p:cNvSpPr txBox="1"/>
          <p:nvPr/>
        </p:nvSpPr>
        <p:spPr>
          <a:xfrm>
            <a:off x="2812907" y="1644650"/>
            <a:ext cx="8783780" cy="3139321"/>
          </a:xfrm>
          <a:prstGeom prst="rect">
            <a:avLst/>
          </a:prstGeom>
          <a:noFill/>
        </p:spPr>
        <p:txBody>
          <a:bodyPr wrap="square" rtlCol="0">
            <a:spAutoFit/>
          </a:bodyPr>
          <a:lstStyle/>
          <a:p>
            <a:pPr marL="285750" indent="-285750">
              <a:buFont typeface="Arial" panose="020B0604020202020204" pitchFamily="34" charset="0"/>
              <a:buChar char="•"/>
            </a:pPr>
            <a:r>
              <a:rPr lang="en-US" sz="3600" dirty="0"/>
              <a:t>Phishing Attacks</a:t>
            </a:r>
          </a:p>
          <a:p>
            <a:pPr marL="285750" indent="-285750">
              <a:buFont typeface="Arial" panose="020B0604020202020204" pitchFamily="34" charset="0"/>
              <a:buChar char="•"/>
            </a:pPr>
            <a:r>
              <a:rPr lang="en-US" sz="3600" dirty="0"/>
              <a:t>Social Engineering Attacks</a:t>
            </a:r>
          </a:p>
          <a:p>
            <a:pPr marL="285750" indent="-285750">
              <a:buFont typeface="Arial" panose="020B0604020202020204" pitchFamily="34" charset="0"/>
              <a:buChar char="•"/>
            </a:pPr>
            <a:r>
              <a:rPr lang="en-US" sz="3600" dirty="0"/>
              <a:t>Malware Attacks</a:t>
            </a:r>
          </a:p>
          <a:p>
            <a:pPr marL="285750" indent="-285750">
              <a:buFont typeface="Arial" panose="020B0604020202020204" pitchFamily="34" charset="0"/>
              <a:buChar char="•"/>
            </a:pPr>
            <a:r>
              <a:rPr lang="en-US" sz="3600" dirty="0"/>
              <a:t>Man in the Middle Attacks</a:t>
            </a:r>
          </a:p>
          <a:p>
            <a:pPr marL="285750" indent="-285750">
              <a:buFont typeface="Arial" panose="020B0604020202020204" pitchFamily="34" charset="0"/>
              <a:buChar char="•"/>
            </a:pPr>
            <a:r>
              <a:rPr lang="en-US" sz="3600" dirty="0"/>
              <a:t>Internal Attack</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607918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Aware about the phishing emails</a:t>
            </a:r>
          </a:p>
        </p:txBody>
      </p:sp>
      <p:sp>
        <p:nvSpPr>
          <p:cNvPr id="3" name="Content Placeholder 2"/>
          <p:cNvSpPr>
            <a:spLocks noGrp="1"/>
          </p:cNvSpPr>
          <p:nvPr>
            <p:ph idx="1"/>
          </p:nvPr>
        </p:nvSpPr>
        <p:spPr/>
        <p:txBody>
          <a:bodyPr/>
          <a:lstStyle/>
          <a:p>
            <a:r>
              <a:rPr lang="en-US" dirty="0">
                <a:solidFill>
                  <a:schemeClr val="bg1"/>
                </a:solidFill>
                <a:cs typeface="Century"/>
              </a:rPr>
              <a:t>Phishing</a:t>
            </a:r>
            <a:r>
              <a:rPr lang="en-US" dirty="0">
                <a:solidFill>
                  <a:srgbClr val="FFFFFF"/>
                </a:solidFill>
                <a:cs typeface="Century"/>
              </a:rPr>
              <a:t>: </a:t>
            </a:r>
            <a:r>
              <a:rPr lang="en-US" dirty="0">
                <a:cs typeface="Century"/>
              </a:rPr>
              <a:t>A seemingly trustworthy entity asks for sensitive information such as SSN(SOCIAL SECURITY NUMEBR), credit card numbers, login IDs or passwords via e-mail.</a:t>
            </a:r>
          </a:p>
          <a:p>
            <a:endParaRPr lang="en-US" dirty="0"/>
          </a:p>
        </p:txBody>
      </p:sp>
      <p:pic>
        <p:nvPicPr>
          <p:cNvPr id="4" name="Picture 3"/>
          <p:cNvPicPr>
            <a:picLocks noChangeAspect="1"/>
          </p:cNvPicPr>
          <p:nvPr/>
        </p:nvPicPr>
        <p:blipFill>
          <a:blip r:embed="rId2"/>
          <a:stretch>
            <a:fillRect/>
          </a:stretch>
        </p:blipFill>
        <p:spPr>
          <a:xfrm>
            <a:off x="880339" y="3793176"/>
            <a:ext cx="4542244" cy="2346367"/>
          </a:xfrm>
          <a:prstGeom prst="rect">
            <a:avLst/>
          </a:prstGeom>
        </p:spPr>
      </p:pic>
      <p:pic>
        <p:nvPicPr>
          <p:cNvPr id="6" name="Picture 5">
            <a:extLst>
              <a:ext uri="{FF2B5EF4-FFF2-40B4-BE49-F238E27FC236}">
                <a16:creationId xmlns:a16="http://schemas.microsoft.com/office/drawing/2014/main" id="{D9F62D03-DB5D-9199-D755-AF4F5E5ADCED}"/>
              </a:ext>
            </a:extLst>
          </p:cNvPr>
          <p:cNvPicPr>
            <a:picLocks noChangeAspect="1"/>
          </p:cNvPicPr>
          <p:nvPr/>
        </p:nvPicPr>
        <p:blipFill>
          <a:blip r:embed="rId3"/>
          <a:stretch>
            <a:fillRect/>
          </a:stretch>
        </p:blipFill>
        <p:spPr>
          <a:xfrm>
            <a:off x="5965372" y="3237051"/>
            <a:ext cx="5563770" cy="3410416"/>
          </a:xfrm>
          <a:prstGeom prst="rect">
            <a:avLst/>
          </a:prstGeom>
        </p:spPr>
      </p:pic>
    </p:spTree>
    <p:extLst>
      <p:ext uri="{BB962C8B-B14F-4D97-AF65-F5344CB8AC3E}">
        <p14:creationId xmlns:p14="http://schemas.microsoft.com/office/powerpoint/2010/main" val="3240034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8C8F4-87E1-1388-068D-1C978474AD62}"/>
              </a:ext>
            </a:extLst>
          </p:cNvPr>
          <p:cNvSpPr>
            <a:spLocks noGrp="1"/>
          </p:cNvSpPr>
          <p:nvPr>
            <p:ph type="title"/>
          </p:nvPr>
        </p:nvSpPr>
        <p:spPr>
          <a:xfrm>
            <a:off x="1141413" y="70374"/>
            <a:ext cx="9905998" cy="1478570"/>
          </a:xfrm>
        </p:spPr>
        <p:txBody>
          <a:bodyPr/>
          <a:lstStyle/>
          <a:p>
            <a:pPr algn="ctr"/>
            <a:r>
              <a:rPr lang="en-US" sz="3600" dirty="0">
                <a:latin typeface="Century Gothic"/>
                <a:cs typeface="Century Gothic"/>
              </a:rPr>
              <a:t>Social Engineering</a:t>
            </a:r>
            <a:endParaRPr lang="en-RO" dirty="0"/>
          </a:p>
        </p:txBody>
      </p:sp>
      <p:sp>
        <p:nvSpPr>
          <p:cNvPr id="3" name="Content Placeholder 2">
            <a:extLst>
              <a:ext uri="{FF2B5EF4-FFF2-40B4-BE49-F238E27FC236}">
                <a16:creationId xmlns:a16="http://schemas.microsoft.com/office/drawing/2014/main" id="{C34277F6-FE12-009C-B567-F517F60B8D62}"/>
              </a:ext>
            </a:extLst>
          </p:cNvPr>
          <p:cNvSpPr>
            <a:spLocks noGrp="1"/>
          </p:cNvSpPr>
          <p:nvPr>
            <p:ph idx="1"/>
          </p:nvPr>
        </p:nvSpPr>
        <p:spPr>
          <a:xfrm>
            <a:off x="1141412" y="1096886"/>
            <a:ext cx="9905999" cy="3541714"/>
          </a:xfrm>
        </p:spPr>
        <p:txBody>
          <a:bodyPr/>
          <a:lstStyle/>
          <a:p>
            <a:r>
              <a:rPr lang="en-US" sz="2400" b="0" dirty="0">
                <a:solidFill>
                  <a:schemeClr val="bg1"/>
                </a:solidFill>
                <a:cs typeface="Century"/>
              </a:rPr>
              <a:t>Social engineering </a:t>
            </a:r>
            <a:r>
              <a:rPr lang="en-US" sz="2400" b="0" dirty="0">
                <a:cs typeface="Century"/>
              </a:rPr>
              <a:t>manipulates people into performing actions or divulging confidential information. Similar to a confidence trick or simple fraud, the term applies to the use of deception to gain information, commit fraud, or access computer systems.</a:t>
            </a:r>
          </a:p>
          <a:p>
            <a:endParaRPr lang="en-RO" dirty="0"/>
          </a:p>
        </p:txBody>
      </p:sp>
      <p:pic>
        <p:nvPicPr>
          <p:cNvPr id="4" name="Picture 2">
            <a:extLst>
              <a:ext uri="{FF2B5EF4-FFF2-40B4-BE49-F238E27FC236}">
                <a16:creationId xmlns:a16="http://schemas.microsoft.com/office/drawing/2014/main" id="{90F9ECA8-F34C-A21F-5E40-39924BD602A9}"/>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578429" y="4542840"/>
            <a:ext cx="1295400" cy="193998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pic>
      <p:sp>
        <p:nvSpPr>
          <p:cNvPr id="5" name="AutoShape 3">
            <a:extLst>
              <a:ext uri="{FF2B5EF4-FFF2-40B4-BE49-F238E27FC236}">
                <a16:creationId xmlns:a16="http://schemas.microsoft.com/office/drawing/2014/main" id="{BEAC0DAF-5310-9E67-5AA3-AF663DA36159}"/>
              </a:ext>
            </a:extLst>
          </p:cNvPr>
          <p:cNvSpPr>
            <a:spLocks noChangeArrowheads="1"/>
          </p:cNvSpPr>
          <p:nvPr>
            <p:custDataLst>
              <p:tags r:id="rId1"/>
            </p:custDataLst>
          </p:nvPr>
        </p:nvSpPr>
        <p:spPr bwMode="auto">
          <a:xfrm>
            <a:off x="1027113" y="2942640"/>
            <a:ext cx="1600200" cy="1600200"/>
          </a:xfrm>
          <a:prstGeom prst="wedgeRoundRectCallout">
            <a:avLst>
              <a:gd name="adj1" fmla="val -18359"/>
              <a:gd name="adj2" fmla="val 65307"/>
              <a:gd name="adj3" fmla="val 16667"/>
            </a:avLst>
          </a:prstGeom>
          <a:solidFill>
            <a:srgbClr val="60597B"/>
          </a:solidFill>
          <a:ln w="9360">
            <a:solidFill>
              <a:srgbClr val="FFFFFF"/>
            </a:solidFill>
            <a:miter lim="800000"/>
            <a:headEnd/>
            <a:tailEnd/>
          </a:ln>
        </p:spPr>
        <p:txBody>
          <a:bodyPr lIns="90000" tIns="46800" rIns="90000" bIns="46800"/>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400" b="1" dirty="0">
                <a:solidFill>
                  <a:srgbClr val="FFFFFF"/>
                </a:solidFill>
                <a:latin typeface="Century"/>
                <a:cs typeface="Century"/>
              </a:rPr>
              <a:t>Phone Call: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400" dirty="0">
                <a:solidFill>
                  <a:srgbClr val="FFFFFF"/>
                </a:solidFill>
                <a:latin typeface="Century"/>
                <a:cs typeface="Century"/>
              </a:rPr>
              <a:t>This is John, the System Administrator.  What is your password?</a:t>
            </a:r>
          </a:p>
        </p:txBody>
      </p:sp>
      <p:pic>
        <p:nvPicPr>
          <p:cNvPr id="6" name="Picture 5">
            <a:extLst>
              <a:ext uri="{FF2B5EF4-FFF2-40B4-BE49-F238E27FC236}">
                <a16:creationId xmlns:a16="http://schemas.microsoft.com/office/drawing/2014/main" id="{3C7E7D86-6656-D76B-6AEC-F3BECBA309AC}"/>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007314" y="4269474"/>
            <a:ext cx="2357437" cy="2357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pic>
      <p:sp>
        <p:nvSpPr>
          <p:cNvPr id="8" name="AutoShape 6">
            <a:extLst>
              <a:ext uri="{FF2B5EF4-FFF2-40B4-BE49-F238E27FC236}">
                <a16:creationId xmlns:a16="http://schemas.microsoft.com/office/drawing/2014/main" id="{2830993F-3F5B-96F0-E659-DDB1AF819C25}"/>
              </a:ext>
            </a:extLst>
          </p:cNvPr>
          <p:cNvSpPr>
            <a:spLocks noChangeArrowheads="1"/>
          </p:cNvSpPr>
          <p:nvPr>
            <p:custDataLst>
              <p:tags r:id="rId2"/>
            </p:custDataLst>
          </p:nvPr>
        </p:nvSpPr>
        <p:spPr bwMode="auto">
          <a:xfrm>
            <a:off x="7604916" y="4029000"/>
            <a:ext cx="1447800" cy="1219200"/>
          </a:xfrm>
          <a:prstGeom prst="wedgeRoundRectCallout">
            <a:avLst>
              <a:gd name="adj1" fmla="val -71284"/>
              <a:gd name="adj2" fmla="val 36145"/>
              <a:gd name="adj3" fmla="val 16667"/>
            </a:avLst>
          </a:prstGeom>
          <a:solidFill>
            <a:srgbClr val="CC9900"/>
          </a:solidFill>
          <a:ln w="9360">
            <a:solidFill>
              <a:srgbClr val="FFFFFF"/>
            </a:solidFill>
            <a:miter lim="800000"/>
            <a:headEnd/>
            <a:tailEnd/>
          </a:ln>
        </p:spPr>
        <p:txBody>
          <a:bodyPr lIns="90000" tIns="46800" rIns="90000" bIns="46800"/>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dirty="0">
                <a:solidFill>
                  <a:srgbClr val="FFFFFF"/>
                </a:solidFill>
                <a:latin typeface="Century"/>
                <a:cs typeface="Century"/>
              </a:rPr>
              <a:t>I have come to repair your machine…</a:t>
            </a:r>
          </a:p>
        </p:txBody>
      </p:sp>
      <p:sp>
        <p:nvSpPr>
          <p:cNvPr id="10" name="AutoShape 7">
            <a:extLst>
              <a:ext uri="{FF2B5EF4-FFF2-40B4-BE49-F238E27FC236}">
                <a16:creationId xmlns:a16="http://schemas.microsoft.com/office/drawing/2014/main" id="{4618EC6F-5454-7833-9DF7-F37E7DABB1B3}"/>
              </a:ext>
            </a:extLst>
          </p:cNvPr>
          <p:cNvSpPr>
            <a:spLocks noChangeArrowheads="1"/>
          </p:cNvSpPr>
          <p:nvPr>
            <p:custDataLst>
              <p:tags r:id="rId3"/>
            </p:custDataLst>
          </p:nvPr>
        </p:nvSpPr>
        <p:spPr bwMode="auto">
          <a:xfrm>
            <a:off x="3395549" y="4269474"/>
            <a:ext cx="1371600" cy="1447800"/>
          </a:xfrm>
          <a:prstGeom prst="wedgeRoundRectCallout">
            <a:avLst>
              <a:gd name="adj1" fmla="val 67940"/>
              <a:gd name="adj2" fmla="val -18227"/>
              <a:gd name="adj3" fmla="val 16667"/>
            </a:avLst>
          </a:prstGeom>
          <a:solidFill>
            <a:srgbClr val="CC9900"/>
          </a:solidFill>
          <a:ln w="9360">
            <a:solidFill>
              <a:srgbClr val="FFFFFF"/>
            </a:solidFill>
            <a:miter lim="800000"/>
            <a:headEnd/>
            <a:tailEnd/>
          </a:ln>
        </p:spPr>
        <p:txBody>
          <a:bodyPr lIns="90000" tIns="46800" rIns="90000" bIns="46800"/>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dirty="0">
                <a:solidFill>
                  <a:srgbClr val="FFFFFF"/>
                </a:solidFill>
                <a:latin typeface="Century"/>
                <a:cs typeface="Century"/>
              </a:rPr>
              <a:t>and have some lovely software patches!</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600" dirty="0">
              <a:solidFill>
                <a:srgbClr val="FFFFFF"/>
              </a:solidFill>
            </a:endParaRPr>
          </a:p>
        </p:txBody>
      </p:sp>
      <p:sp>
        <p:nvSpPr>
          <p:cNvPr id="11" name="Rectangle 4">
            <a:extLst>
              <a:ext uri="{FF2B5EF4-FFF2-40B4-BE49-F238E27FC236}">
                <a16:creationId xmlns:a16="http://schemas.microsoft.com/office/drawing/2014/main" id="{7D84DC06-C7E5-D138-FE44-61700C90E485}"/>
              </a:ext>
            </a:extLst>
          </p:cNvPr>
          <p:cNvSpPr>
            <a:spLocks noChangeArrowheads="1"/>
          </p:cNvSpPr>
          <p:nvPr>
            <p:custDataLst>
              <p:tags r:id="rId4"/>
            </p:custDataLst>
          </p:nvPr>
        </p:nvSpPr>
        <p:spPr bwMode="auto">
          <a:xfrm>
            <a:off x="9244461" y="2937369"/>
            <a:ext cx="2057400" cy="1331913"/>
          </a:xfrm>
          <a:prstGeom prst="rect">
            <a:avLst/>
          </a:prstGeom>
          <a:solidFill>
            <a:srgbClr val="D22AEE"/>
          </a:solidFill>
          <a:ln w="9360">
            <a:solidFill>
              <a:srgbClr val="FFFFFF"/>
            </a:solidFill>
            <a:miter lim="800000"/>
            <a:headEnd/>
            <a:tailEnd/>
          </a:ln>
        </p:spPr>
        <p:txBody>
          <a:bodyPr wrap="none" lIns="90000" tIns="46800" rIns="90000" bIns="46800" anchor="ct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b="1" dirty="0">
                <a:solidFill>
                  <a:srgbClr val="FFFFFF"/>
                </a:solidFill>
                <a:latin typeface="Century"/>
                <a:cs typeface="Century"/>
              </a:rPr>
              <a:t>Email: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dirty="0">
                <a:solidFill>
                  <a:srgbClr val="FFFFFF"/>
                </a:solidFill>
                <a:latin typeface="Century"/>
                <a:cs typeface="Century"/>
              </a:rPr>
              <a:t>ABC Bank has</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dirty="0">
                <a:solidFill>
                  <a:srgbClr val="FFFFFF"/>
                </a:solidFill>
                <a:latin typeface="Century"/>
                <a:cs typeface="Century"/>
              </a:rPr>
              <a:t>noticed a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dirty="0">
                <a:solidFill>
                  <a:srgbClr val="FFFFFF"/>
                </a:solidFill>
                <a:latin typeface="Century"/>
                <a:cs typeface="Century"/>
              </a:rPr>
              <a:t>problem with</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dirty="0">
                <a:solidFill>
                  <a:srgbClr val="FFFFFF"/>
                </a:solidFill>
                <a:latin typeface="Century"/>
                <a:cs typeface="Century"/>
              </a:rPr>
              <a:t>your account…</a:t>
            </a:r>
          </a:p>
        </p:txBody>
      </p:sp>
    </p:spTree>
    <p:extLst>
      <p:ext uri="{BB962C8B-B14F-4D97-AF65-F5344CB8AC3E}">
        <p14:creationId xmlns:p14="http://schemas.microsoft.com/office/powerpoint/2010/main" val="64891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900" decel="100000" fill="hold"/>
                                        <p:tgtEl>
                                          <p:spTgt spid="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900" decel="100000" fill="hold"/>
                                        <p:tgtEl>
                                          <p:spTgt spid="5"/>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900" decel="100000" fill="hold"/>
                                        <p:tgtEl>
                                          <p:spTgt spid="6"/>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37"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anim calcmode="lin" valueType="num">
                                      <p:cBhvr>
                                        <p:cTn id="32" dur="1000" fill="hold"/>
                                        <p:tgtEl>
                                          <p:spTgt spid="10"/>
                                        </p:tgtEl>
                                        <p:attrNameLst>
                                          <p:attrName>ppt_x</p:attrName>
                                        </p:attrNameLst>
                                      </p:cBhvr>
                                      <p:tavLst>
                                        <p:tav tm="0">
                                          <p:val>
                                            <p:strVal val="#ppt_x"/>
                                          </p:val>
                                        </p:tav>
                                        <p:tav tm="100000">
                                          <p:val>
                                            <p:strVal val="#ppt_x"/>
                                          </p:val>
                                        </p:tav>
                                      </p:tavLst>
                                    </p:anim>
                                    <p:anim calcmode="lin" valueType="num">
                                      <p:cBhvr>
                                        <p:cTn id="33" dur="900" decel="100000" fill="hold"/>
                                        <p:tgtEl>
                                          <p:spTgt spid="10"/>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37"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anim calcmode="lin" valueType="num">
                                      <p:cBhvr>
                                        <p:cTn id="40" dur="1000" fill="hold"/>
                                        <p:tgtEl>
                                          <p:spTgt spid="8"/>
                                        </p:tgtEl>
                                        <p:attrNameLst>
                                          <p:attrName>ppt_x</p:attrName>
                                        </p:attrNameLst>
                                      </p:cBhvr>
                                      <p:tavLst>
                                        <p:tav tm="0">
                                          <p:val>
                                            <p:strVal val="#ppt_x"/>
                                          </p:val>
                                        </p:tav>
                                        <p:tav tm="100000">
                                          <p:val>
                                            <p:strVal val="#ppt_x"/>
                                          </p:val>
                                        </p:tav>
                                      </p:tavLst>
                                    </p:anim>
                                    <p:anim calcmode="lin" valueType="num">
                                      <p:cBhvr>
                                        <p:cTn id="41" dur="900" decel="100000" fill="hold"/>
                                        <p:tgtEl>
                                          <p:spTgt spid="8"/>
                                        </p:tgtEl>
                                        <p:attrNameLst>
                                          <p:attrName>ppt_y</p:attrName>
                                        </p:attrNameLst>
                                      </p:cBhvr>
                                      <p:tavLst>
                                        <p:tav tm="0">
                                          <p:val>
                                            <p:strVal val="#ppt_y+1"/>
                                          </p:val>
                                        </p:tav>
                                        <p:tav tm="100000">
                                          <p:val>
                                            <p:strVal val="#ppt_y-.03"/>
                                          </p:val>
                                        </p:tav>
                                      </p:tavLst>
                                    </p:anim>
                                    <p:anim calcmode="lin" valueType="num">
                                      <p:cBhvr>
                                        <p:cTn id="42"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37"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900" decel="100000" fill="hold"/>
                                        <p:tgtEl>
                                          <p:spTgt spid="11"/>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0"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0F6ED-A2DC-5E00-CDB9-40A3C6F6340D}"/>
              </a:ext>
            </a:extLst>
          </p:cNvPr>
          <p:cNvSpPr>
            <a:spLocks noGrp="1"/>
          </p:cNvSpPr>
          <p:nvPr>
            <p:ph type="title"/>
          </p:nvPr>
        </p:nvSpPr>
        <p:spPr>
          <a:xfrm>
            <a:off x="1141412" y="0"/>
            <a:ext cx="9905998" cy="1478570"/>
          </a:xfrm>
        </p:spPr>
        <p:txBody>
          <a:bodyPr/>
          <a:lstStyle/>
          <a:p>
            <a:pPr algn="ctr"/>
            <a:r>
              <a:rPr lang="en-US" sz="3600" dirty="0">
                <a:latin typeface="Century Gothic"/>
                <a:cs typeface="Century Gothic"/>
              </a:rPr>
              <a:t>Man In The Middle Attack</a:t>
            </a:r>
            <a:endParaRPr lang="en-RO" dirty="0"/>
          </a:p>
        </p:txBody>
      </p:sp>
      <p:sp>
        <p:nvSpPr>
          <p:cNvPr id="3" name="Content Placeholder 2">
            <a:extLst>
              <a:ext uri="{FF2B5EF4-FFF2-40B4-BE49-F238E27FC236}">
                <a16:creationId xmlns:a16="http://schemas.microsoft.com/office/drawing/2014/main" id="{A57417A4-4DA3-E0A1-AD0F-8CADFF7E0242}"/>
              </a:ext>
            </a:extLst>
          </p:cNvPr>
          <p:cNvSpPr>
            <a:spLocks noGrp="1"/>
          </p:cNvSpPr>
          <p:nvPr>
            <p:ph idx="1"/>
          </p:nvPr>
        </p:nvSpPr>
        <p:spPr>
          <a:xfrm>
            <a:off x="1261155" y="1128258"/>
            <a:ext cx="9905999" cy="3541714"/>
          </a:xfrm>
        </p:spPr>
        <p:txBody>
          <a:bodyPr/>
          <a:lstStyle/>
          <a:p>
            <a:r>
              <a:rPr lang="en-US" sz="2400" b="0" dirty="0">
                <a:cs typeface="Century"/>
              </a:rPr>
              <a:t>An attacker pretends to be your final destination on the network. When a person tries to connect to a specific destination, an attacker can mislead him to a different service and pretend to be that network access point or server. </a:t>
            </a:r>
          </a:p>
          <a:p>
            <a:endParaRPr lang="en-RO" dirty="0"/>
          </a:p>
        </p:txBody>
      </p:sp>
      <p:pic>
        <p:nvPicPr>
          <p:cNvPr id="5" name="Picture 4">
            <a:extLst>
              <a:ext uri="{FF2B5EF4-FFF2-40B4-BE49-F238E27FC236}">
                <a16:creationId xmlns:a16="http://schemas.microsoft.com/office/drawing/2014/main" id="{471E2AAD-295C-8E0A-290B-844F74398742}"/>
              </a:ext>
            </a:extLst>
          </p:cNvPr>
          <p:cNvPicPr>
            <a:picLocks noChangeAspect="1"/>
          </p:cNvPicPr>
          <p:nvPr/>
        </p:nvPicPr>
        <p:blipFill>
          <a:blip r:embed="rId2"/>
          <a:stretch>
            <a:fillRect/>
          </a:stretch>
        </p:blipFill>
        <p:spPr>
          <a:xfrm>
            <a:off x="2821439" y="2706189"/>
            <a:ext cx="6545943" cy="3927566"/>
          </a:xfrm>
          <a:prstGeom prst="rect">
            <a:avLst/>
          </a:prstGeom>
        </p:spPr>
      </p:pic>
    </p:spTree>
    <p:extLst>
      <p:ext uri="{BB962C8B-B14F-4D97-AF65-F5344CB8AC3E}">
        <p14:creationId xmlns:p14="http://schemas.microsoft.com/office/powerpoint/2010/main" val="231651586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6&quot;/&gt;&lt;lineCharCount val=&quot;12&quot;/&gt;&lt;lineCharCount val=&quot;14&quot;/&gt;&lt;lineCharCount val=&quot;11&quot;/&gt;&lt;lineCharCount val=&quot;16&quot;/&gt;&lt;lineCharCount val=&quot;13&quot;/&gt;&lt;lineCharCount val=&quot;9&quot;/&gt;&lt;/TableIndex&gt;&lt;/ShapeTextInfo&gt;"/>
  <p:tag name="HTML_SHAPEINFO" val="&lt;ThreeDShapeInfo&gt;&lt;uuid val=&quot;{6F78ADBE-5A53-4FA5-9D1A-AA317DBB5BE1}&quot;/&gt;&lt;isInvalidForFieldText val=&quot;0&quot;/&gt;&lt;Image&gt;&lt;filename val=&quot;C:\Users\geoffrey.dyer\AppData\Local\Temp\CP106481329151140Session\CPTrustFolder106481329151156\PPTImport106481329945187\data\asimages\{6F78ADBE-5A53-4FA5-9D1A-AA317DBB5BE1}_9.png&quot;/&gt;&lt;left val=&quot;119&quot;/&gt;&lt;top val=&quot;255&quot;/&gt;&lt;width val=&quot;170&quot;/&gt;&lt;height val=&quot;195&quot;/&gt;&lt;hasText val=&quot;1&quot;/&gt;&lt;/Image&gt;&lt;/ThreeDShapeInfo&gt;"/>
</p:tagLst>
</file>

<file path=ppt/tags/tag2.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4&quot;/&gt;&lt;lineCharCount val=&quot;12&quot;/&gt;&lt;lineCharCount val=&quot;10&quot;/&gt;&lt;lineCharCount val=&quot;5&quot;/&gt;&lt;lineCharCount val=&quot;8&quot;/&gt;&lt;/TableIndex&gt;&lt;/ShapeTextInfo&gt;"/>
  <p:tag name="HTML_SHAPEINFO" val="&lt;ThreeDShapeInfo&gt;&lt;uuid val=&quot;{C54BEB55-9D54-44D5-9E27-08BE47016E30}&quot;/&gt;&lt;isInvalidForFieldText val=&quot;0&quot;/&gt;&lt;Image&gt;&lt;filename val=&quot;C:\Users\geoffrey.dyer\AppData\Local\Temp\CP106481329151140Session\CPTrustFolder106481329151156\PPTImport106481329945187\data\asimages\{C54BEB55-9D54-44D5-9E27-08BE47016E30}_9.png&quot;/&gt;&lt;left val=&quot;742&quot;/&gt;&lt;top val=&quot;351&quot;/&gt;&lt;width val=&quot;187&quot;/&gt;&lt;height val=&quot;129&quot;/&gt;&lt;hasText val=&quot;1&quot;/&gt;&lt;/Image&gt;&lt;/ThreeDShapeInfo&gt;"/>
</p:tagLst>
</file>

<file path=ppt/tags/tag3.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5&quot;/&gt;&lt;lineCharCount val=&quot;9&quot;/&gt;&lt;lineCharCount val=&quot;5&quot;/&gt;&lt;lineCharCount val=&quot;7&quot;/&gt;&lt;lineCharCount val=&quot;9&quot;/&gt;&lt;lineCharCount val=&quot;9&quot;/&gt;&lt;/TableIndex&gt;&lt;/ShapeTextInfo&gt;"/>
  <p:tag name="HTML_SHAPEINFO" val="&lt;ThreeDShapeInfo&gt;&lt;uuid val=&quot;{BEB1A68C-A8B7-48B4-8FF4-7AD7216DDAFE}&quot;/&gt;&lt;isInvalidForFieldText val=&quot;0&quot;/&gt;&lt;Image&gt;&lt;filename val=&quot;C:\Users\geoffrey.dyer\AppData\Local\Temp\CP106481329151140Session\CPTrustFolder106481329151156\PPTImport106481329945187\data\asimages\{BEB1A68C-A8B7-48B4-8FF4-7AD7216DDAFE}_9.png&quot;/&gt;&lt;left val=&quot;527&quot;/&gt;&lt;top val=&quot;415&quot;/&gt;&lt;width val=&quot;171&quot;/&gt;&lt;height val=&quot;154&quot;/&gt;&lt;hasText val=&quot;1&quot;/&gt;&lt;/Image&gt;&lt;/ThreeDShapeInfo&gt;"/>
</p:tagLst>
</file>

<file path=ppt/tags/tag4.xml><?xml version="1.0" encoding="utf-8"?>
<p:tagLst xmlns:a="http://schemas.openxmlformats.org/drawingml/2006/main" xmlns:r="http://schemas.openxmlformats.org/officeDocument/2006/relationships" xmlns:p="http://schemas.openxmlformats.org/presentationml/2006/main">
  <p:tag name="PRESENTER_SHAPETEXTINFO" val="&lt;ShapeTextInfo&gt;&lt;TableIndex row=&quot;-1&quot; col=&quot;-1&quot;&gt;&lt;linesCount val=&quot;5&quot;/&gt;&lt;lineCharCount val=&quot;7&quot;/&gt;&lt;lineCharCount val=&quot;13&quot;/&gt;&lt;lineCharCount val=&quot;11&quot;/&gt;&lt;lineCharCount val=&quot;13&quot;/&gt;&lt;lineCharCount val=&quot;13&quot;/&gt;&lt;/TableIndex&gt;&lt;/ShapeTextInfo&gt;"/>
  <p:tag name="HTML_SHAPEINFO" val="&lt;ThreeDShapeInfo&gt;&lt;uuid val=&quot;{448B2BE5-32F8-4590-B672-3D554415E4EE}&quot;/&gt;&lt;isInvalidForFieldText val=&quot;0&quot;/&gt;&lt;Image&gt;&lt;filename val=&quot;C:\Users\geoffrey.dyer\AppData\Local\Temp\CP106481329151140Session\CPTrustFolder106481329151156\PPTImport106481329945187\data\asimages\{448B2BE5-32F8-4590-B672-3D554415E4EE}_9.png&quot;/&gt;&lt;left val=&quot;583&quot;/&gt;&lt;top val=&quot;198&quot;/&gt;&lt;width val=&quot;217&quot;/&gt;&lt;height val=&quot;148&quot;/&gt;&lt;hasText val=&quot;1&quot;/&gt;&lt;/Image&gt;&lt;/ThreeDShapeInfo&gt;"/>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828</Words>
  <Application>Microsoft Macintosh PowerPoint</Application>
  <PresentationFormat>Widescreen</PresentationFormat>
  <Paragraphs>64</Paragraphs>
  <Slides>14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Century</vt:lpstr>
      <vt:lpstr>Century Gothic</vt:lpstr>
      <vt:lpstr>Google Sans Text</vt:lpstr>
      <vt:lpstr>Inter</vt:lpstr>
      <vt:lpstr>Tw Cen MT</vt:lpstr>
      <vt:lpstr>Circuit</vt:lpstr>
      <vt:lpstr>Information Security awareness</vt:lpstr>
      <vt:lpstr>Who we are?</vt:lpstr>
      <vt:lpstr>                    What is Cyber Security ?</vt:lpstr>
      <vt:lpstr>Importance of Cyber security</vt:lpstr>
      <vt:lpstr>The Target Group for this presentation is employees of St. Pölten University of Applied Sciences, Which INCLUDES: chairpersons of the university, academic staff members and students. </vt:lpstr>
      <vt:lpstr>What are the challenges you are going to face?</vt:lpstr>
      <vt:lpstr>Aware about the phishing emails</vt:lpstr>
      <vt:lpstr>Social Engineering</vt:lpstr>
      <vt:lpstr>Man In The Middle Attack</vt:lpstr>
      <vt:lpstr>Malware Attacks</vt:lpstr>
      <vt:lpstr>Internal Attack </vt:lpstr>
      <vt:lpstr>Password security tips</vt:lpstr>
      <vt:lpstr>Password Manager</vt:lpstr>
      <vt:lpstr>STORY TIME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2022-10-13T19:33:23Z</dcterms:created>
  <dcterms:modified xsi:type="dcterms:W3CDTF">2022-10-15T14:37:28Z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